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25805-440D-4362-A3AB-5A6EDF5C6F13}" type="datetimeFigureOut">
              <a:rPr lang="es-MX" smtClean="0"/>
              <a:pPr/>
              <a:t>22/08/2014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DF689-A2FD-4604-9085-CD1D709AC8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DF689-A2FD-4604-9085-CD1D709AC81B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DF689-A2FD-4604-9085-CD1D709AC81B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DF689-A2FD-4604-9085-CD1D709AC81B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03B7-9B4A-4CBE-8790-218AE6B43D37}" type="datetime1">
              <a:rPr lang="es-MX" smtClean="0"/>
              <a:pPr/>
              <a:t>22/08/2014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Mauricio Gerardo Lazcano Origel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E98-A59C-4FDA-9C10-6487ED971D1C}" type="datetime1">
              <a:rPr lang="es-MX" smtClean="0"/>
              <a:pPr/>
              <a:t>22/08/2014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Mauricio Gerardo Lazcano Origel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87F3-B0E9-4926-A18C-824DBF16CF1F}" type="datetime1">
              <a:rPr lang="es-MX" smtClean="0"/>
              <a:pPr/>
              <a:t>22/08/2014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Mauricio Gerardo Lazcano Origel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4D99-5971-47A3-8384-C7182BC35C63}" type="datetime1">
              <a:rPr lang="es-MX" smtClean="0"/>
              <a:pPr/>
              <a:t>22/08/2014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Mauricio Gerardo Lazcano Origel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61BD-CAA0-4155-AC02-B624DB46DF7F}" type="datetime1">
              <a:rPr lang="es-MX" smtClean="0"/>
              <a:pPr/>
              <a:t>22/08/2014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Mauricio Gerardo Lazcano Origel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1BE5-98E1-4877-9B3D-558ECE22D26B}" type="datetime1">
              <a:rPr lang="es-MX" smtClean="0"/>
              <a:pPr/>
              <a:t>22/08/2014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Mauricio Gerardo Lazcano Origel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702A-9462-4EBA-A761-37B4249AA11E}" type="datetime1">
              <a:rPr lang="es-MX" smtClean="0"/>
              <a:pPr/>
              <a:t>22/08/2014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Mauricio Gerardo Lazcano Origel</a:t>
            </a: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40E2-522A-4F22-A06C-3819581A624B}" type="datetime1">
              <a:rPr lang="es-MX" smtClean="0"/>
              <a:pPr/>
              <a:t>22/08/2014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Mauricio Gerardo Lazcano Origel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0E58-59C5-41DC-BB22-A4A6F158E5F8}" type="datetime1">
              <a:rPr lang="es-MX" smtClean="0"/>
              <a:pPr/>
              <a:t>22/08/2014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Mauricio Gerardo Lazcano Origel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82CF9-7BE6-4E58-B8F8-33B101AD5217}" type="datetime1">
              <a:rPr lang="es-MX" smtClean="0"/>
              <a:pPr/>
              <a:t>22/08/2014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Mauricio Gerardo Lazcano Origel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A6C5-EA03-49F7-A5E1-126EFF497AC5}" type="datetime1">
              <a:rPr lang="es-MX" smtClean="0"/>
              <a:pPr/>
              <a:t>22/08/2014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Mauricio Gerardo Lazcano Origel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34C89-B2B2-4E8C-838A-60E8ED3F86B6}" type="datetime1">
              <a:rPr lang="es-MX" smtClean="0"/>
              <a:pPr/>
              <a:t>22/08/2014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smtClean="0"/>
              <a:t>Mauricio Gerardo Lazcano Origel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E2187-5540-4FB0-A66C-881BD425117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504056"/>
          </a:xfrm>
          <a:effectLst>
            <a:outerShdw blurRad="50800" dist="38100" dir="5400000" algn="t" rotWithShape="0">
              <a:prstClr val="black">
                <a:alpha val="8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r>
              <a:rPr lang="es-MX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Serialización</a:t>
            </a:r>
            <a:r>
              <a:rPr lang="es-MX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objetos</a:t>
            </a:r>
            <a:endParaRPr lang="es-MX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483768" y="2636912"/>
            <a:ext cx="4213013" cy="923330"/>
          </a:xfrm>
          <a:prstGeom prst="rect">
            <a:avLst/>
          </a:prstGeom>
          <a:noFill/>
          <a:effectLst>
            <a:outerShdw blurRad="50800" dist="139700" dir="5400000" algn="t" rotWithShape="0">
              <a:prstClr val="black">
                <a:alpha val="64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MX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Serializable</a:t>
            </a:r>
            <a:endParaRPr lang="es-MX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23728" y="5373216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Nombre: Mauricio Gerardo Lazcano Origel</a:t>
            </a:r>
          </a:p>
          <a:p>
            <a:pPr algn="ctr"/>
            <a:r>
              <a:rPr lang="es-MX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Código: 209658653</a:t>
            </a:r>
          </a:p>
          <a:p>
            <a:pPr algn="ctr"/>
            <a:r>
              <a:rPr lang="es-MX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Carrera: Ing. En Computación</a:t>
            </a:r>
            <a:endParaRPr lang="es-MX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bg1"/>
              </a:solidFill>
              <a:effectLst>
                <a:outerShdw blurRad="50800" dist="63500" dir="5400000" algn="t" rotWithShape="0">
                  <a:prstClr val="black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Bibliografía</a:t>
            </a:r>
            <a:endParaRPr lang="es-MX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http://docs.oracle.com/javase/7/docs/api/</a:t>
            </a:r>
          </a:p>
          <a:p>
            <a:r>
              <a:rPr lang="es-MX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http://www.javahispano.org/storage/contenidos/serializacion.pdf</a:t>
            </a:r>
          </a:p>
          <a:p>
            <a:r>
              <a:rPr lang="es-MX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http://www.tutorialspoint.com/java/java_serialization.htm</a:t>
            </a:r>
          </a:p>
          <a:p>
            <a:r>
              <a:rPr lang="es-MX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http://javaparanulos.blogspot.mx/2012/03/serializacion-de-objetos-en-java-i.html</a:t>
            </a:r>
          </a:p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>
                <a:solidFill>
                  <a:schemeClr val="bg1"/>
                </a:solidFill>
              </a:rPr>
              <a:pPr/>
              <a:t>10</a:t>
            </a:fld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Mauricio Gerardo Lazcano Origel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¿Qué es “</a:t>
            </a:r>
            <a:r>
              <a:rPr lang="es-MX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Serializable</a:t>
            </a:r>
            <a:r>
              <a:rPr lang="es-MX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”?</a:t>
            </a:r>
            <a:endParaRPr lang="es-MX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2808312"/>
          </a:xfrm>
          <a:ln>
            <a:noFill/>
          </a:ln>
        </p:spPr>
        <p:txBody>
          <a:bodyPr/>
          <a:lstStyle/>
          <a:p>
            <a:pPr algn="just"/>
            <a:r>
              <a:rPr lang="es-MX" dirty="0" smtClean="0">
                <a:ln w="1016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Consiste en obtener una trama de bytes que represente el </a:t>
            </a:r>
            <a:r>
              <a:rPr lang="es-MX" u="sng" dirty="0" smtClean="0">
                <a:ln w="1016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estado</a:t>
            </a:r>
            <a:r>
              <a:rPr lang="es-MX" dirty="0" smtClean="0">
                <a:ln w="1016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 de un objeto.</a:t>
            </a:r>
          </a:p>
          <a:p>
            <a:pPr algn="just"/>
            <a:endParaRPr lang="es-MX" dirty="0" smtClean="0">
              <a:ln w="10160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prstDash val="solid"/>
              </a:ln>
              <a:solidFill>
                <a:srgbClr val="FFFFFF"/>
              </a:solidFill>
              <a:effectLst>
                <a:outerShdw blurRad="50800" dist="63500" dir="5400000" algn="t" rotWithShape="0">
                  <a:prstClr val="black"/>
                </a:outerShdw>
              </a:effectLst>
            </a:endParaRPr>
          </a:p>
          <a:p>
            <a:pPr algn="just"/>
            <a:r>
              <a:rPr lang="es-MX" dirty="0" smtClean="0">
                <a:ln w="1016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Envío de la trama por la red, almacenamiento del estado en un archivo.</a:t>
            </a:r>
            <a:endParaRPr lang="es-MX" dirty="0">
              <a:ln w="10160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prstDash val="solid"/>
              </a:ln>
              <a:solidFill>
                <a:srgbClr val="FFFFFF"/>
              </a:solidFill>
              <a:effectLst>
                <a:outerShdw blurRad="50800" dist="635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>
                <a:solidFill>
                  <a:schemeClr val="bg1"/>
                </a:solidFill>
              </a:rPr>
              <a:pPr/>
              <a:t>2</a:t>
            </a:fld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>
                <a:solidFill>
                  <a:schemeClr val="bg1"/>
                </a:solidFill>
              </a:rPr>
              <a:t>Mauricio Gerardo Lazcano Origel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52528"/>
          </a:xfrm>
        </p:spPr>
        <p:txBody>
          <a:bodyPr/>
          <a:lstStyle/>
          <a:p>
            <a:r>
              <a:rPr lang="es-MX" u="sng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88900" dir="5400000" algn="t" rotWithShape="0">
                    <a:prstClr val="black"/>
                  </a:outerShdw>
                </a:effectLst>
              </a:rPr>
              <a:t>Persistencia</a:t>
            </a:r>
            <a:r>
              <a:rPr lang="es-MX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88900" dir="5400000" algn="t" rotWithShape="0">
                    <a:prstClr val="black"/>
                  </a:outerShdw>
                </a:effectLst>
              </a:rPr>
              <a:t> de objetos.</a:t>
            </a:r>
          </a:p>
          <a:p>
            <a:endParaRPr lang="es-MX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bg1"/>
              </a:solidFill>
              <a:effectLst>
                <a:outerShdw blurRad="50800" dist="88900" dir="5400000" algn="t" rotWithShape="0">
                  <a:prstClr val="black"/>
                </a:outerShdw>
              </a:effectLst>
            </a:endParaRPr>
          </a:p>
          <a:p>
            <a:r>
              <a:rPr lang="es-MX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88900" dir="5400000" algn="t" rotWithShape="0">
                    <a:prstClr val="black"/>
                  </a:outerShdw>
                </a:effectLst>
              </a:rPr>
              <a:t>Campos que sean objetos </a:t>
            </a:r>
            <a:r>
              <a:rPr lang="es-MX" u="sng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88900" dir="5400000" algn="t" rotWithShape="0">
                    <a:prstClr val="black"/>
                  </a:outerShdw>
                </a:effectLst>
              </a:rPr>
              <a:t>deben ser serializados primero</a:t>
            </a:r>
            <a:r>
              <a:rPr lang="es-MX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88900" dir="5400000" algn="t" rotWithShape="0">
                    <a:prstClr val="black"/>
                  </a:outerShdw>
                </a:effectLst>
              </a:rPr>
              <a:t>.</a:t>
            </a:r>
          </a:p>
          <a:p>
            <a:endParaRPr lang="es-MX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bg1"/>
              </a:solidFill>
              <a:effectLst>
                <a:outerShdw blurRad="50800" dist="88900" dir="5400000" algn="t" rotWithShape="0">
                  <a:prstClr val="black"/>
                </a:outerShdw>
              </a:effectLst>
            </a:endParaRPr>
          </a:p>
          <a:p>
            <a:r>
              <a:rPr lang="es-MX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88900" dir="5400000" algn="t" rotWithShape="0">
                    <a:prstClr val="black"/>
                  </a:outerShdw>
                </a:effectLst>
              </a:rPr>
              <a:t>Modificador </a:t>
            </a:r>
            <a:r>
              <a:rPr lang="es-MX" u="sng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88900" dir="5400000" algn="t" rotWithShape="0">
                    <a:prstClr val="black"/>
                  </a:outerShdw>
                </a:effectLst>
              </a:rPr>
              <a:t>“</a:t>
            </a:r>
            <a:r>
              <a:rPr lang="es-MX" u="sng" dirty="0" err="1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88900" dir="5400000" algn="t" rotWithShape="0">
                    <a:prstClr val="black"/>
                  </a:outerShdw>
                </a:effectLst>
              </a:rPr>
              <a:t>transient</a:t>
            </a:r>
            <a:r>
              <a:rPr lang="es-MX" u="sng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88900" dir="5400000" algn="t" rotWithShape="0">
                    <a:prstClr val="black"/>
                  </a:outerShdw>
                </a:effectLst>
              </a:rPr>
              <a:t>”</a:t>
            </a:r>
            <a:r>
              <a:rPr lang="es-MX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88900" dir="5400000" algn="t" rotWithShape="0">
                    <a:prstClr val="black"/>
                  </a:outerShdw>
                </a:effectLst>
              </a:rPr>
              <a:t>.</a:t>
            </a:r>
          </a:p>
          <a:p>
            <a:endParaRPr lang="es-MX" u="sng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bg1"/>
              </a:solidFill>
              <a:effectLst>
                <a:outerShdw blurRad="50800" dist="88900" dir="5400000" algn="t" rotWithShape="0">
                  <a:prstClr val="black"/>
                </a:outerShdw>
              </a:effectLst>
            </a:endParaRPr>
          </a:p>
          <a:p>
            <a:r>
              <a:rPr lang="es-MX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88900" dir="5400000" algn="t" rotWithShape="0">
                    <a:prstClr val="black"/>
                  </a:outerShdw>
                </a:effectLst>
              </a:rPr>
              <a:t>Atributos </a:t>
            </a:r>
            <a:r>
              <a:rPr lang="es-MX" u="sng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88900" dir="5400000" algn="t" rotWithShape="0">
                    <a:prstClr val="black"/>
                  </a:outerShdw>
                </a:effectLst>
              </a:rPr>
              <a:t>“</a:t>
            </a:r>
            <a:r>
              <a:rPr lang="es-MX" u="sng" dirty="0" err="1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88900" dir="5400000" algn="t" rotWithShape="0">
                    <a:prstClr val="black"/>
                  </a:outerShdw>
                </a:effectLst>
              </a:rPr>
              <a:t>static</a:t>
            </a:r>
            <a:r>
              <a:rPr lang="es-MX" u="sng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88900" dir="5400000" algn="t" rotWithShape="0">
                    <a:prstClr val="black"/>
                  </a:outerShdw>
                </a:effectLst>
              </a:rPr>
              <a:t>”</a:t>
            </a:r>
            <a:r>
              <a:rPr lang="es-MX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88900" dir="5400000" algn="t" rotWithShape="0">
                    <a:prstClr val="black"/>
                  </a:outerShdw>
                </a:effectLst>
              </a:rPr>
              <a:t> no son serializados.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>
                <a:solidFill>
                  <a:schemeClr val="bg1"/>
                </a:solidFill>
              </a:rPr>
              <a:pPr/>
              <a:t>3</a:t>
            </a:fld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Mauricio Gerardo Lazcano Origel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¿Cómo se utiliza?</a:t>
            </a:r>
            <a:endParaRPr lang="es-MX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3268960"/>
          </a:xfrm>
        </p:spPr>
        <p:txBody>
          <a:bodyPr/>
          <a:lstStyle/>
          <a:p>
            <a:r>
              <a:rPr lang="es-MX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114300" dir="5400000" algn="t" rotWithShape="0">
                    <a:prstClr val="black"/>
                  </a:outerShdw>
                </a:effectLst>
              </a:rPr>
              <a:t>Java.io.Serializable</a:t>
            </a:r>
          </a:p>
          <a:p>
            <a:pPr>
              <a:buNone/>
            </a:pPr>
            <a:endParaRPr lang="es-MX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bg1"/>
              </a:solidFill>
              <a:effectLst>
                <a:outerShdw blurRad="50800" dist="114300" dir="5400000" algn="t" rotWithShape="0">
                  <a:prstClr val="black"/>
                </a:outerShdw>
              </a:effectLst>
            </a:endParaRPr>
          </a:p>
          <a:p>
            <a:r>
              <a:rPr lang="es-MX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Public class </a:t>
            </a:r>
            <a:r>
              <a:rPr lang="es-MX" dirty="0" err="1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114300" dir="5400000" algn="t" rotWithShape="0">
                    <a:prstClr val="black"/>
                  </a:outerShdw>
                </a:effectLst>
              </a:rPr>
              <a:t>unaClase</a:t>
            </a:r>
            <a:r>
              <a:rPr lang="es-MX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114300" dir="5400000" algn="t" rotWithShape="0">
                    <a:prstClr val="black"/>
                  </a:outerShdw>
                </a:effectLst>
              </a:rPr>
              <a:t> </a:t>
            </a:r>
            <a:r>
              <a:rPr lang="es-MX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implements</a:t>
            </a:r>
            <a:r>
              <a:rPr lang="es-MX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114300" dir="5400000" algn="t" rotWithShape="0">
                    <a:prstClr val="black"/>
                  </a:outerShdw>
                </a:effectLst>
              </a:rPr>
              <a:t> </a:t>
            </a:r>
            <a:r>
              <a:rPr lang="es-MX" dirty="0" err="1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114300" dir="5400000" algn="t" rotWithShape="0">
                    <a:prstClr val="black"/>
                  </a:outerShdw>
                </a:effectLst>
              </a:rPr>
              <a:t>Serializable</a:t>
            </a:r>
            <a:endParaRPr lang="es-MX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bg1"/>
              </a:solidFill>
              <a:effectLst>
                <a:outerShdw blurRad="50800" dist="114300" dir="5400000" algn="t" rotWithShape="0">
                  <a:prstClr val="black"/>
                </a:outerShdw>
              </a:effectLst>
            </a:endParaRPr>
          </a:p>
          <a:p>
            <a:pPr>
              <a:buNone/>
            </a:pPr>
            <a:endParaRPr lang="es-MX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bg1"/>
              </a:solidFill>
              <a:effectLst>
                <a:outerShdw blurRad="50800" dist="114300" dir="5400000" algn="t" rotWithShape="0">
                  <a:prstClr val="black"/>
                </a:outerShdw>
              </a:effectLst>
            </a:endParaRPr>
          </a:p>
          <a:p>
            <a:r>
              <a:rPr lang="es-MX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50800" dist="114300" dir="5400000" algn="t" rotWithShape="0">
                    <a:prstClr val="black"/>
                  </a:outerShdw>
                </a:effectLst>
              </a:rPr>
              <a:t>No cuenta con métodos</a:t>
            </a:r>
            <a:endParaRPr lang="es-MX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bg1"/>
              </a:solidFill>
              <a:effectLst>
                <a:outerShdw blurRad="50800" dist="1143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>
                <a:solidFill>
                  <a:schemeClr val="bg1"/>
                </a:solidFill>
              </a:rPr>
              <a:pPr/>
              <a:t>4</a:t>
            </a:fld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Mauricio Gerardo Lazcano Origel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Ejemplo</a:t>
            </a:r>
            <a:endParaRPr lang="es-MX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s-MX" sz="2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Public class </a:t>
            </a:r>
            <a:r>
              <a:rPr lang="es-MX" sz="2300" dirty="0" smtClean="0"/>
              <a:t>Agenda </a:t>
            </a:r>
            <a:r>
              <a:rPr lang="es-MX" sz="23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implements</a:t>
            </a:r>
            <a:r>
              <a:rPr lang="es-MX" sz="2300" dirty="0" smtClean="0"/>
              <a:t> </a:t>
            </a:r>
            <a:r>
              <a:rPr lang="es-MX" sz="2300" dirty="0" err="1" smtClean="0"/>
              <a:t>Serializable</a:t>
            </a:r>
            <a:r>
              <a:rPr lang="es-MX" sz="2300" dirty="0" smtClean="0"/>
              <a:t>{</a:t>
            </a:r>
          </a:p>
          <a:p>
            <a:pPr>
              <a:buNone/>
            </a:pPr>
            <a:r>
              <a:rPr lang="es-MX" sz="2300" dirty="0" smtClean="0"/>
              <a:t>   </a:t>
            </a:r>
            <a:r>
              <a:rPr lang="es-MX" sz="23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private</a:t>
            </a:r>
            <a:r>
              <a:rPr lang="es-MX" sz="2300" dirty="0" smtClean="0"/>
              <a:t> </a:t>
            </a:r>
            <a:r>
              <a:rPr lang="es-MX" sz="2300" dirty="0" err="1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r>
              <a:rPr lang="es-MX" sz="2300" dirty="0" smtClean="0"/>
              <a:t> nombre;</a:t>
            </a:r>
          </a:p>
          <a:p>
            <a:pPr>
              <a:buNone/>
            </a:pPr>
            <a:r>
              <a:rPr lang="es-MX" sz="2300" dirty="0" smtClean="0"/>
              <a:t>   </a:t>
            </a:r>
            <a:r>
              <a:rPr lang="es-MX" sz="23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private</a:t>
            </a:r>
            <a:r>
              <a:rPr lang="es-MX" sz="2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MX" sz="2300" dirty="0" err="1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r>
              <a:rPr lang="es-MX" sz="2300" dirty="0" smtClean="0"/>
              <a:t> </a:t>
            </a:r>
            <a:r>
              <a:rPr lang="es-MX" sz="2300" dirty="0" err="1" smtClean="0"/>
              <a:t>p_Apellido</a:t>
            </a:r>
            <a:r>
              <a:rPr lang="es-MX" sz="2300" dirty="0" smtClean="0"/>
              <a:t>;</a:t>
            </a:r>
          </a:p>
          <a:p>
            <a:pPr>
              <a:buNone/>
            </a:pPr>
            <a:r>
              <a:rPr lang="es-MX" sz="2300" dirty="0" smtClean="0"/>
              <a:t>   </a:t>
            </a:r>
            <a:r>
              <a:rPr lang="es-MX" sz="23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private</a:t>
            </a:r>
            <a:r>
              <a:rPr lang="es-MX" sz="2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MX" sz="23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transient</a:t>
            </a:r>
            <a:r>
              <a:rPr lang="es-MX" sz="2300" dirty="0" smtClean="0"/>
              <a:t> </a:t>
            </a:r>
            <a:r>
              <a:rPr lang="es-MX" sz="2300" dirty="0" err="1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r>
              <a:rPr lang="es-MX" sz="2300" dirty="0" smtClean="0"/>
              <a:t> </a:t>
            </a:r>
            <a:r>
              <a:rPr lang="es-MX" sz="2300" dirty="0" err="1" smtClean="0"/>
              <a:t>s_Apellido</a:t>
            </a:r>
            <a:r>
              <a:rPr lang="es-MX" sz="2300" dirty="0" smtClean="0"/>
              <a:t>;</a:t>
            </a:r>
          </a:p>
          <a:p>
            <a:pPr>
              <a:buNone/>
            </a:pPr>
            <a:r>
              <a:rPr lang="es-MX" sz="2300" dirty="0" smtClean="0"/>
              <a:t>	…</a:t>
            </a:r>
          </a:p>
          <a:p>
            <a:pPr>
              <a:buNone/>
            </a:pPr>
            <a:r>
              <a:rPr lang="es-MX" sz="2300" dirty="0" smtClean="0"/>
              <a:t>	…</a:t>
            </a:r>
          </a:p>
          <a:p>
            <a:pPr>
              <a:buNone/>
            </a:pPr>
            <a:r>
              <a:rPr lang="es-MX" sz="23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public</a:t>
            </a:r>
            <a:r>
              <a:rPr lang="es-MX" sz="2300" dirty="0" smtClean="0"/>
              <a:t> Agenda(</a:t>
            </a:r>
            <a:r>
              <a:rPr lang="es-MX" sz="2300" dirty="0" err="1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r>
              <a:rPr lang="es-MX" sz="2300" dirty="0" smtClean="0"/>
              <a:t> nombre, </a:t>
            </a:r>
            <a:r>
              <a:rPr lang="es-MX" sz="2300" dirty="0" err="1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r>
              <a:rPr lang="es-MX" sz="23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MX" sz="2300" dirty="0" err="1" smtClean="0"/>
              <a:t>p_Apellido</a:t>
            </a:r>
            <a:r>
              <a:rPr lang="es-MX" sz="2300" dirty="0" smtClean="0"/>
              <a:t>, </a:t>
            </a:r>
            <a:r>
              <a:rPr lang="es-MX" sz="2300" dirty="0" err="1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r>
              <a:rPr lang="es-MX" sz="2300" dirty="0" smtClean="0"/>
              <a:t> </a:t>
            </a:r>
            <a:r>
              <a:rPr lang="es-MX" sz="2300" dirty="0" err="1" smtClean="0"/>
              <a:t>s_Apellido</a:t>
            </a:r>
            <a:r>
              <a:rPr lang="es-MX" sz="2300" dirty="0" smtClean="0"/>
              <a:t>){</a:t>
            </a:r>
          </a:p>
          <a:p>
            <a:pPr>
              <a:buNone/>
            </a:pPr>
            <a:r>
              <a:rPr lang="es-MX" sz="2300" dirty="0" smtClean="0"/>
              <a:t>      </a:t>
            </a:r>
            <a:r>
              <a:rPr lang="es-MX" sz="23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</a:t>
            </a:r>
            <a:r>
              <a:rPr lang="es-MX" sz="2300" dirty="0" err="1" smtClean="0"/>
              <a:t>.nombre</a:t>
            </a:r>
            <a:r>
              <a:rPr lang="es-MX" sz="2300" dirty="0" smtClean="0"/>
              <a:t> = nombre;</a:t>
            </a:r>
          </a:p>
          <a:p>
            <a:pPr>
              <a:buNone/>
            </a:pPr>
            <a:r>
              <a:rPr lang="es-MX" sz="2300" dirty="0" smtClean="0"/>
              <a:t>      </a:t>
            </a:r>
            <a:r>
              <a:rPr lang="es-MX" sz="23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</a:t>
            </a:r>
            <a:r>
              <a:rPr lang="es-MX" sz="2300" dirty="0" err="1" smtClean="0"/>
              <a:t>.p_Apellido</a:t>
            </a:r>
            <a:r>
              <a:rPr lang="es-MX" sz="2300" dirty="0" smtClean="0"/>
              <a:t> = </a:t>
            </a:r>
            <a:r>
              <a:rPr lang="es-MX" sz="2300" dirty="0" err="1" smtClean="0"/>
              <a:t>p_Apellido</a:t>
            </a:r>
            <a:r>
              <a:rPr lang="es-MX" sz="2300" dirty="0" smtClean="0"/>
              <a:t>;</a:t>
            </a:r>
          </a:p>
          <a:p>
            <a:pPr>
              <a:buNone/>
            </a:pPr>
            <a:r>
              <a:rPr lang="es-MX" sz="2300" dirty="0" smtClean="0"/>
              <a:t>      </a:t>
            </a:r>
            <a:r>
              <a:rPr lang="es-MX" sz="23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</a:t>
            </a:r>
            <a:r>
              <a:rPr lang="es-MX" sz="2300" dirty="0" err="1" smtClean="0"/>
              <a:t>.s_Apellido</a:t>
            </a:r>
            <a:r>
              <a:rPr lang="es-MX" sz="2300" dirty="0" smtClean="0"/>
              <a:t> = </a:t>
            </a:r>
            <a:r>
              <a:rPr lang="es-MX" sz="2300" dirty="0" err="1" smtClean="0"/>
              <a:t>s_Apellido</a:t>
            </a:r>
            <a:r>
              <a:rPr lang="es-MX" sz="2300" dirty="0" smtClean="0"/>
              <a:t>;</a:t>
            </a:r>
          </a:p>
          <a:p>
            <a:pPr>
              <a:buNone/>
            </a:pPr>
            <a:r>
              <a:rPr lang="es-MX" sz="2300" dirty="0" smtClean="0"/>
              <a:t>   }</a:t>
            </a:r>
          </a:p>
          <a:p>
            <a:pPr>
              <a:buNone/>
            </a:pPr>
            <a:r>
              <a:rPr lang="es-MX" sz="2300" dirty="0" smtClean="0"/>
              <a:t>}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>
                <a:solidFill>
                  <a:schemeClr val="bg1"/>
                </a:solidFill>
              </a:rPr>
              <a:pPr/>
              <a:t>5</a:t>
            </a:fld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Mauricio Gerardo Lazcano Origel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Ejemplo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es-MX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import</a:t>
            </a:r>
            <a:r>
              <a:rPr lang="es-MX" dirty="0" smtClean="0"/>
              <a:t> java.io.*;</a:t>
            </a:r>
          </a:p>
          <a:p>
            <a:pPr>
              <a:buNone/>
            </a:pP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public</a:t>
            </a:r>
            <a:r>
              <a:rPr lang="es-MX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class </a:t>
            </a:r>
            <a:r>
              <a:rPr lang="es-MX" dirty="0" err="1" smtClean="0"/>
              <a:t>TestAgenda</a:t>
            </a:r>
            <a:r>
              <a:rPr lang="es-MX" dirty="0" smtClean="0"/>
              <a:t>{</a:t>
            </a:r>
          </a:p>
          <a:p>
            <a:pPr>
              <a:buNone/>
            </a:pPr>
            <a:r>
              <a:rPr lang="es-MX" dirty="0" smtClean="0"/>
              <a:t>   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public</a:t>
            </a:r>
            <a:r>
              <a:rPr lang="es-MX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static</a:t>
            </a:r>
            <a:r>
              <a:rPr lang="es-MX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void</a:t>
            </a:r>
            <a:r>
              <a:rPr lang="es-MX" dirty="0" smtClean="0"/>
              <a:t> </a:t>
            </a:r>
            <a:r>
              <a:rPr lang="es-MX" dirty="0" err="1" smtClean="0"/>
              <a:t>main</a:t>
            </a:r>
            <a:r>
              <a:rPr lang="es-MX" dirty="0" smtClean="0"/>
              <a:t>(</a:t>
            </a:r>
            <a:r>
              <a:rPr lang="es-MX" dirty="0" err="1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r>
              <a:rPr lang="es-MX" dirty="0" smtClean="0"/>
              <a:t>[] </a:t>
            </a:r>
            <a:r>
              <a:rPr lang="es-MX" dirty="0" err="1" smtClean="0"/>
              <a:t>args</a:t>
            </a:r>
            <a:r>
              <a:rPr lang="es-MX" dirty="0" smtClean="0"/>
              <a:t>){</a:t>
            </a:r>
          </a:p>
          <a:p>
            <a:pPr>
              <a:buNone/>
            </a:pPr>
            <a:r>
              <a:rPr lang="es-MX" dirty="0" smtClean="0"/>
              <a:t>      </a:t>
            </a: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Agenda</a:t>
            </a:r>
            <a:r>
              <a:rPr lang="es-MX" dirty="0" smtClean="0"/>
              <a:t> a1 = </a:t>
            </a:r>
            <a:r>
              <a:rPr lang="es-MX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</a:t>
            </a:r>
            <a:r>
              <a:rPr lang="es-MX" dirty="0" smtClean="0"/>
              <a:t> </a:t>
            </a: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Agenda</a:t>
            </a:r>
            <a:r>
              <a:rPr lang="es-MX" dirty="0" smtClean="0"/>
              <a:t>("Ana", "Martínez", "Fernández");</a:t>
            </a:r>
          </a:p>
          <a:p>
            <a:pPr>
              <a:buNone/>
            </a:pPr>
            <a:r>
              <a:rPr lang="es-MX" dirty="0" smtClean="0"/>
              <a:t>      </a:t>
            </a: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Agenda</a:t>
            </a:r>
            <a:r>
              <a:rPr lang="es-MX" dirty="0" smtClean="0"/>
              <a:t> a2 = </a:t>
            </a:r>
            <a:r>
              <a:rPr lang="es-MX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</a:t>
            </a:r>
            <a:r>
              <a:rPr lang="es-MX" dirty="0" smtClean="0"/>
              <a:t> </a:t>
            </a: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Agenda</a:t>
            </a:r>
            <a:r>
              <a:rPr lang="es-MX" dirty="0" smtClean="0"/>
              <a:t>("Ernesto", "García", "Pérez");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>
                <a:solidFill>
                  <a:schemeClr val="bg1"/>
                </a:solidFill>
              </a:rPr>
              <a:pPr/>
              <a:t>6</a:t>
            </a:fld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Mauricio Gerardo Lazcano Origel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Ejemplo (Output)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>
            <a:noAutofit/>
          </a:bodyPr>
          <a:lstStyle/>
          <a:p>
            <a:pPr>
              <a:buNone/>
            </a:pPr>
            <a:r>
              <a:rPr lang="es-MX" sz="2000" dirty="0" smtClean="0"/>
              <a:t>	</a:t>
            </a:r>
            <a:r>
              <a:rPr lang="es-MX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try</a:t>
            </a:r>
            <a:r>
              <a:rPr lang="es-MX" sz="2000" dirty="0" smtClean="0"/>
              <a:t>{</a:t>
            </a:r>
          </a:p>
          <a:p>
            <a:pPr>
              <a:buNone/>
            </a:pPr>
            <a:r>
              <a:rPr lang="es-MX" sz="2000" dirty="0" smtClean="0"/>
              <a:t>         </a:t>
            </a:r>
            <a:r>
              <a:rPr lang="es-MX" sz="2000" dirty="0" err="1" smtClean="0">
                <a:solidFill>
                  <a:schemeClr val="accent2">
                    <a:lumMod val="75000"/>
                  </a:schemeClr>
                </a:solidFill>
              </a:rPr>
              <a:t>FileOutputStream</a:t>
            </a:r>
            <a:r>
              <a:rPr lang="es-MX" sz="2000" dirty="0" smtClean="0"/>
              <a:t> </a:t>
            </a:r>
            <a:r>
              <a:rPr lang="es-MX" sz="2000" dirty="0" err="1" smtClean="0"/>
              <a:t>fs</a:t>
            </a:r>
            <a:r>
              <a:rPr lang="es-MX" sz="2000" dirty="0" smtClean="0"/>
              <a:t> = </a:t>
            </a:r>
            <a:r>
              <a:rPr lang="es-MX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</a:t>
            </a:r>
            <a:r>
              <a:rPr lang="es-MX" sz="2000" dirty="0" smtClean="0"/>
              <a:t> </a:t>
            </a:r>
            <a:r>
              <a:rPr lang="es-MX" sz="2000" dirty="0" err="1" smtClean="0">
                <a:solidFill>
                  <a:schemeClr val="accent2">
                    <a:lumMod val="75000"/>
                  </a:schemeClr>
                </a:solidFill>
              </a:rPr>
              <a:t>FileOutputStream</a:t>
            </a:r>
            <a:r>
              <a:rPr lang="es-MX" sz="2000" dirty="0" smtClean="0"/>
              <a:t>("</a:t>
            </a:r>
            <a:r>
              <a:rPr lang="es-MX" sz="2000" dirty="0" err="1" smtClean="0"/>
              <a:t>agenda.ser</a:t>
            </a:r>
            <a:r>
              <a:rPr lang="es-MX" sz="2000" dirty="0" smtClean="0"/>
              <a:t>");</a:t>
            </a:r>
            <a:r>
              <a:rPr lang="es-MX" sz="2000" dirty="0" smtClean="0">
                <a:solidFill>
                  <a:schemeClr val="accent3">
                    <a:lumMod val="75000"/>
                  </a:schemeClr>
                </a:solidFill>
              </a:rPr>
              <a:t>//Creamos el archivo</a:t>
            </a:r>
          </a:p>
          <a:p>
            <a:pPr>
              <a:buNone/>
            </a:pPr>
            <a:r>
              <a:rPr lang="es-MX" sz="2000" dirty="0" smtClean="0"/>
              <a:t>         </a:t>
            </a:r>
            <a:r>
              <a:rPr lang="es-MX" sz="2000" dirty="0" err="1" smtClean="0">
                <a:solidFill>
                  <a:schemeClr val="accent2">
                    <a:lumMod val="75000"/>
                  </a:schemeClr>
                </a:solidFill>
              </a:rPr>
              <a:t>ObjectOutputStream</a:t>
            </a:r>
            <a:r>
              <a:rPr lang="es-MX" sz="2000" dirty="0" smtClean="0"/>
              <a:t> os = </a:t>
            </a:r>
            <a:r>
              <a:rPr lang="es-MX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</a:t>
            </a:r>
            <a:r>
              <a:rPr lang="es-MX" sz="2000" dirty="0" smtClean="0"/>
              <a:t> </a:t>
            </a:r>
            <a:r>
              <a:rPr lang="es-MX" sz="2000" dirty="0" err="1" smtClean="0">
                <a:solidFill>
                  <a:schemeClr val="accent2">
                    <a:lumMod val="75000"/>
                  </a:schemeClr>
                </a:solidFill>
              </a:rPr>
              <a:t>ObjectOutputStream</a:t>
            </a:r>
            <a:r>
              <a:rPr lang="es-MX" sz="2000" dirty="0" smtClean="0"/>
              <a:t>(</a:t>
            </a:r>
            <a:r>
              <a:rPr lang="es-MX" sz="2000" dirty="0" err="1" smtClean="0"/>
              <a:t>fs</a:t>
            </a:r>
            <a:r>
              <a:rPr lang="es-MX" sz="2000" dirty="0" smtClean="0"/>
              <a:t>);</a:t>
            </a:r>
            <a:r>
              <a:rPr lang="es-MX" sz="2000" dirty="0" smtClean="0">
                <a:solidFill>
                  <a:schemeClr val="accent3">
                    <a:lumMod val="75000"/>
                  </a:schemeClr>
                </a:solidFill>
              </a:rPr>
              <a:t>//Esta clase tiene el método </a:t>
            </a:r>
            <a:r>
              <a:rPr lang="es-MX" sz="2000" dirty="0" err="1" smtClean="0">
                <a:solidFill>
                  <a:schemeClr val="accent3">
                    <a:lumMod val="75000"/>
                  </a:schemeClr>
                </a:solidFill>
              </a:rPr>
              <a:t>writeObject</a:t>
            </a:r>
            <a:r>
              <a:rPr lang="es-MX" sz="2000" dirty="0" smtClean="0">
                <a:solidFill>
                  <a:schemeClr val="accent3">
                    <a:lumMod val="75000"/>
                  </a:schemeClr>
                </a:solidFill>
              </a:rPr>
              <a:t>() que necesitamos</a:t>
            </a:r>
          </a:p>
          <a:p>
            <a:pPr>
              <a:buNone/>
            </a:pPr>
            <a:r>
              <a:rPr lang="es-MX" sz="2000" dirty="0" smtClean="0"/>
              <a:t>         </a:t>
            </a:r>
            <a:r>
              <a:rPr lang="es-MX" sz="2000" dirty="0" err="1" smtClean="0"/>
              <a:t>os.writeObject</a:t>
            </a:r>
            <a:r>
              <a:rPr lang="es-MX" sz="2000" dirty="0" smtClean="0"/>
              <a:t>(a1);</a:t>
            </a:r>
            <a:r>
              <a:rPr lang="es-MX" sz="2000" dirty="0" smtClean="0">
                <a:solidFill>
                  <a:schemeClr val="accent3">
                    <a:lumMod val="75000"/>
                  </a:schemeClr>
                </a:solidFill>
              </a:rPr>
              <a:t>//El método </a:t>
            </a:r>
            <a:r>
              <a:rPr lang="es-MX" sz="2000" dirty="0" err="1" smtClean="0">
                <a:solidFill>
                  <a:schemeClr val="accent3">
                    <a:lumMod val="75000"/>
                  </a:schemeClr>
                </a:solidFill>
              </a:rPr>
              <a:t>writeObject</a:t>
            </a:r>
            <a:r>
              <a:rPr lang="es-MX" sz="2000" dirty="0" smtClean="0">
                <a:solidFill>
                  <a:schemeClr val="accent3">
                    <a:lumMod val="75000"/>
                  </a:schemeClr>
                </a:solidFill>
              </a:rPr>
              <a:t>() serializa el objeto y lo escribe en el archivo</a:t>
            </a:r>
          </a:p>
          <a:p>
            <a:pPr>
              <a:buNone/>
            </a:pPr>
            <a:r>
              <a:rPr lang="es-MX" sz="2000" dirty="0" smtClean="0"/>
              <a:t>         </a:t>
            </a:r>
            <a:r>
              <a:rPr lang="es-MX" sz="2000" dirty="0" err="1" smtClean="0"/>
              <a:t>os.writeObject</a:t>
            </a:r>
            <a:r>
              <a:rPr lang="es-MX" sz="2000" dirty="0" smtClean="0"/>
              <a:t>(a2);</a:t>
            </a:r>
          </a:p>
          <a:p>
            <a:pPr>
              <a:buNone/>
            </a:pPr>
            <a:r>
              <a:rPr lang="es-MX" sz="2000" dirty="0" smtClean="0"/>
              <a:t>         </a:t>
            </a:r>
            <a:r>
              <a:rPr lang="es-MX" sz="2000" dirty="0" err="1" smtClean="0"/>
              <a:t>os.close</a:t>
            </a:r>
            <a:r>
              <a:rPr lang="es-MX" sz="2000" dirty="0" smtClean="0"/>
              <a:t>();</a:t>
            </a:r>
            <a:r>
              <a:rPr lang="es-MX" sz="2000" dirty="0" smtClean="0">
                <a:solidFill>
                  <a:schemeClr val="accent3">
                    <a:lumMod val="75000"/>
                  </a:schemeClr>
                </a:solidFill>
              </a:rPr>
              <a:t>//Hay que cerrar siempre el archivo</a:t>
            </a:r>
          </a:p>
          <a:p>
            <a:pPr>
              <a:buNone/>
            </a:pPr>
            <a:r>
              <a:rPr lang="es-MX" sz="2000" dirty="0" smtClean="0"/>
              <a:t>      }</a:t>
            </a:r>
            <a:r>
              <a:rPr lang="es-MX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catch</a:t>
            </a:r>
            <a:r>
              <a:rPr lang="es-MX" sz="2000" dirty="0" smtClean="0"/>
              <a:t>(</a:t>
            </a:r>
            <a:r>
              <a:rPr lang="es-MX" sz="2000" dirty="0" err="1" smtClean="0"/>
              <a:t>FileNotFoundException</a:t>
            </a:r>
            <a:r>
              <a:rPr lang="es-MX" sz="2000" dirty="0" smtClean="0"/>
              <a:t> e){</a:t>
            </a:r>
          </a:p>
          <a:p>
            <a:pPr>
              <a:buNone/>
            </a:pPr>
            <a:r>
              <a:rPr lang="es-MX" sz="2000" dirty="0" smtClean="0"/>
              <a:t>         </a:t>
            </a:r>
            <a:r>
              <a:rPr lang="es-MX" sz="2000" dirty="0" err="1" smtClean="0"/>
              <a:t>e.printStackTrace</a:t>
            </a:r>
            <a:r>
              <a:rPr lang="es-MX" sz="2000" dirty="0" smtClean="0"/>
              <a:t>();</a:t>
            </a:r>
          </a:p>
          <a:p>
            <a:pPr>
              <a:buNone/>
            </a:pPr>
            <a:r>
              <a:rPr lang="es-MX" sz="2000" dirty="0" smtClean="0"/>
              <a:t>      }</a:t>
            </a:r>
            <a:r>
              <a:rPr lang="es-MX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catch</a:t>
            </a:r>
            <a:r>
              <a:rPr lang="es-MX" sz="2000" dirty="0" smtClean="0"/>
              <a:t>(</a:t>
            </a:r>
            <a:r>
              <a:rPr lang="es-MX" sz="2000" dirty="0" err="1" smtClean="0"/>
              <a:t>IOException</a:t>
            </a:r>
            <a:r>
              <a:rPr lang="es-MX" sz="2000" dirty="0" smtClean="0"/>
              <a:t> e){</a:t>
            </a:r>
          </a:p>
          <a:p>
            <a:pPr>
              <a:buNone/>
            </a:pPr>
            <a:r>
              <a:rPr lang="es-MX" sz="2000" dirty="0" smtClean="0"/>
              <a:t>         </a:t>
            </a:r>
            <a:r>
              <a:rPr lang="es-MX" sz="2000" dirty="0" err="1" smtClean="0"/>
              <a:t>e.printStackTrace</a:t>
            </a:r>
            <a:r>
              <a:rPr lang="es-MX" sz="2000" dirty="0" smtClean="0"/>
              <a:t>();</a:t>
            </a:r>
          </a:p>
          <a:p>
            <a:pPr>
              <a:buNone/>
            </a:pPr>
            <a:r>
              <a:rPr lang="es-MX" sz="2000" dirty="0" smtClean="0"/>
              <a:t>      }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>
                <a:solidFill>
                  <a:schemeClr val="bg1"/>
                </a:solidFill>
              </a:rPr>
              <a:pPr/>
              <a:t>7</a:t>
            </a:fld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Mauricio Gerardo Lazcano Origel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Ejemplo (Input)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>
            <a:noAutofit/>
          </a:bodyPr>
          <a:lstStyle/>
          <a:p>
            <a:pPr>
              <a:buNone/>
            </a:pPr>
            <a:r>
              <a:rPr lang="es-MX" sz="2000" dirty="0" smtClean="0"/>
              <a:t>	</a:t>
            </a:r>
            <a:r>
              <a:rPr lang="es-MX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try</a:t>
            </a:r>
            <a:r>
              <a:rPr lang="es-MX" sz="2000" dirty="0" smtClean="0"/>
              <a:t>{</a:t>
            </a:r>
          </a:p>
          <a:p>
            <a:pPr>
              <a:buNone/>
            </a:pPr>
            <a:r>
              <a:rPr lang="es-MX" sz="2000" dirty="0" smtClean="0"/>
              <a:t>        </a:t>
            </a: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s-MX" sz="2000" dirty="0" err="1" smtClean="0">
                <a:solidFill>
                  <a:schemeClr val="accent2">
                    <a:lumMod val="75000"/>
                  </a:schemeClr>
                </a:solidFill>
              </a:rPr>
              <a:t>FileInputStream</a:t>
            </a:r>
            <a:r>
              <a:rPr lang="es-MX" sz="2000" dirty="0" smtClean="0"/>
              <a:t> fis = new </a:t>
            </a:r>
            <a:r>
              <a:rPr lang="es-MX" sz="2000" dirty="0" err="1" smtClean="0">
                <a:solidFill>
                  <a:schemeClr val="accent2">
                    <a:lumMod val="75000"/>
                  </a:schemeClr>
                </a:solidFill>
              </a:rPr>
              <a:t>FileInputStream</a:t>
            </a:r>
            <a:r>
              <a:rPr lang="es-MX" sz="2000" dirty="0" smtClean="0"/>
              <a:t>("</a:t>
            </a:r>
            <a:r>
              <a:rPr lang="es-MX" sz="2000" dirty="0" err="1" smtClean="0"/>
              <a:t>agenda.ser</a:t>
            </a:r>
            <a:r>
              <a:rPr lang="es-MX" sz="2000" dirty="0" smtClean="0"/>
              <a:t>");</a:t>
            </a:r>
          </a:p>
          <a:p>
            <a:pPr>
              <a:buNone/>
            </a:pPr>
            <a:r>
              <a:rPr lang="es-MX" sz="2000" dirty="0" smtClean="0"/>
              <a:t>         </a:t>
            </a:r>
            <a:r>
              <a:rPr lang="es-MX" sz="2000" dirty="0" err="1" smtClean="0">
                <a:solidFill>
                  <a:schemeClr val="accent2">
                    <a:lumMod val="75000"/>
                  </a:schemeClr>
                </a:solidFill>
              </a:rPr>
              <a:t>ObjectInputStream</a:t>
            </a:r>
            <a:r>
              <a:rPr lang="es-MX" sz="2000" dirty="0" smtClean="0"/>
              <a:t> </a:t>
            </a:r>
            <a:r>
              <a:rPr lang="es-MX" sz="2000" dirty="0" err="1" smtClean="0"/>
              <a:t>ois</a:t>
            </a:r>
            <a:r>
              <a:rPr lang="es-MX" sz="2000" dirty="0" smtClean="0"/>
              <a:t> = new </a:t>
            </a:r>
            <a:r>
              <a:rPr lang="es-MX" sz="2000" dirty="0" err="1" smtClean="0">
                <a:solidFill>
                  <a:schemeClr val="accent2">
                    <a:lumMod val="75000"/>
                  </a:schemeClr>
                </a:solidFill>
              </a:rPr>
              <a:t>ObjectInputStream</a:t>
            </a:r>
            <a:r>
              <a:rPr lang="es-MX" sz="2000" dirty="0" smtClean="0"/>
              <a:t>(fis);</a:t>
            </a:r>
          </a:p>
          <a:p>
            <a:pPr>
              <a:buNone/>
            </a:pPr>
            <a:r>
              <a:rPr lang="es-MX" sz="2000" dirty="0" smtClean="0"/>
              <a:t>         a1 = (</a:t>
            </a: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Agenda</a:t>
            </a:r>
            <a:r>
              <a:rPr lang="es-MX" sz="2000" dirty="0" smtClean="0"/>
              <a:t>) </a:t>
            </a:r>
            <a:r>
              <a:rPr lang="es-MX" sz="2000" dirty="0" err="1" smtClean="0"/>
              <a:t>ois.readObject</a:t>
            </a:r>
            <a:r>
              <a:rPr lang="es-MX" sz="2000" dirty="0" smtClean="0"/>
              <a:t>();</a:t>
            </a:r>
            <a:r>
              <a:rPr lang="es-MX" sz="2000" dirty="0" smtClean="0">
                <a:solidFill>
                  <a:schemeClr val="accent3">
                    <a:lumMod val="75000"/>
                  </a:schemeClr>
                </a:solidFill>
              </a:rPr>
              <a:t>//El método </a:t>
            </a:r>
            <a:r>
              <a:rPr lang="es-MX" sz="2000" dirty="0" err="1" smtClean="0">
                <a:solidFill>
                  <a:schemeClr val="accent3">
                    <a:lumMod val="75000"/>
                  </a:schemeClr>
                </a:solidFill>
              </a:rPr>
              <a:t>readObject</a:t>
            </a:r>
            <a:r>
              <a:rPr lang="es-MX" sz="2000" dirty="0" smtClean="0">
                <a:solidFill>
                  <a:schemeClr val="accent3">
                    <a:lumMod val="75000"/>
                  </a:schemeClr>
                </a:solidFill>
              </a:rPr>
              <a:t>() recupera el objeto</a:t>
            </a:r>
          </a:p>
          <a:p>
            <a:pPr>
              <a:buNone/>
            </a:pPr>
            <a:r>
              <a:rPr lang="es-MX" sz="2000" dirty="0" smtClean="0"/>
              <a:t>         a2 = (</a:t>
            </a: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Agenda</a:t>
            </a:r>
            <a:r>
              <a:rPr lang="es-MX" sz="2000" dirty="0" smtClean="0"/>
              <a:t>) </a:t>
            </a:r>
            <a:r>
              <a:rPr lang="es-MX" sz="2000" dirty="0" err="1" smtClean="0"/>
              <a:t>ois.readObject</a:t>
            </a:r>
            <a:r>
              <a:rPr lang="es-MX" sz="2000" dirty="0" smtClean="0"/>
              <a:t>();</a:t>
            </a:r>
          </a:p>
          <a:p>
            <a:pPr>
              <a:buNone/>
            </a:pPr>
            <a:r>
              <a:rPr lang="es-MX" sz="2000" dirty="0" smtClean="0"/>
              <a:t>         </a:t>
            </a:r>
            <a:r>
              <a:rPr lang="es-MX" sz="2000" dirty="0" err="1" smtClean="0"/>
              <a:t>ois.close</a:t>
            </a:r>
            <a:r>
              <a:rPr lang="es-MX" sz="2000" dirty="0" smtClean="0"/>
              <a:t>();	</a:t>
            </a:r>
            <a:r>
              <a:rPr lang="es-MX" sz="2000" dirty="0" err="1" smtClean="0"/>
              <a:t>fis.close</a:t>
            </a:r>
            <a:r>
              <a:rPr lang="es-MX" sz="2000" dirty="0" smtClean="0"/>
              <a:t>();</a:t>
            </a:r>
          </a:p>
          <a:p>
            <a:pPr>
              <a:buNone/>
            </a:pPr>
            <a:r>
              <a:rPr lang="es-MX" sz="2000" dirty="0" smtClean="0"/>
              <a:t>      }</a:t>
            </a:r>
            <a:r>
              <a:rPr lang="es-MX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catch</a:t>
            </a:r>
            <a:r>
              <a:rPr lang="es-MX" sz="2000" dirty="0" smtClean="0"/>
              <a:t>(</a:t>
            </a:r>
            <a:r>
              <a:rPr lang="es-MX" sz="2000" dirty="0" err="1" smtClean="0"/>
              <a:t>FileNotFoundException</a:t>
            </a:r>
            <a:r>
              <a:rPr lang="es-MX" sz="2000" dirty="0" smtClean="0"/>
              <a:t> e){</a:t>
            </a:r>
          </a:p>
          <a:p>
            <a:pPr>
              <a:buNone/>
            </a:pPr>
            <a:r>
              <a:rPr lang="es-MX" sz="2000" dirty="0" smtClean="0"/>
              <a:t>         </a:t>
            </a:r>
            <a:r>
              <a:rPr lang="es-MX" sz="2000" dirty="0" err="1" smtClean="0"/>
              <a:t>e.printStackTrace</a:t>
            </a:r>
            <a:r>
              <a:rPr lang="es-MX" sz="2000" dirty="0" smtClean="0"/>
              <a:t>();</a:t>
            </a:r>
          </a:p>
          <a:p>
            <a:pPr>
              <a:buNone/>
            </a:pPr>
            <a:r>
              <a:rPr lang="es-MX" sz="2000" dirty="0" smtClean="0"/>
              <a:t>      }</a:t>
            </a:r>
            <a:r>
              <a:rPr lang="es-MX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catch</a:t>
            </a:r>
            <a:r>
              <a:rPr lang="es-MX" sz="2000" dirty="0" smtClean="0"/>
              <a:t>(</a:t>
            </a:r>
            <a:r>
              <a:rPr lang="es-MX" sz="2000" dirty="0" err="1" smtClean="0"/>
              <a:t>IOException</a:t>
            </a:r>
            <a:r>
              <a:rPr lang="es-MX" sz="2000" dirty="0" smtClean="0"/>
              <a:t> e){</a:t>
            </a:r>
          </a:p>
          <a:p>
            <a:pPr>
              <a:buNone/>
            </a:pPr>
            <a:r>
              <a:rPr lang="es-MX" sz="2000" dirty="0" smtClean="0"/>
              <a:t>         </a:t>
            </a:r>
            <a:r>
              <a:rPr lang="es-MX" sz="2000" dirty="0" err="1" smtClean="0"/>
              <a:t>e.printStackTrace</a:t>
            </a:r>
            <a:r>
              <a:rPr lang="es-MX" sz="2000" dirty="0" smtClean="0"/>
              <a:t>();</a:t>
            </a:r>
          </a:p>
          <a:p>
            <a:pPr>
              <a:buNone/>
            </a:pPr>
            <a:r>
              <a:rPr lang="es-MX" sz="2000" dirty="0" smtClean="0"/>
              <a:t>      }</a:t>
            </a:r>
            <a:r>
              <a:rPr lang="es-MX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catch</a:t>
            </a:r>
            <a:r>
              <a:rPr lang="es-MX" sz="2000" dirty="0" smtClean="0"/>
              <a:t>(</a:t>
            </a:r>
            <a:r>
              <a:rPr lang="es-MX" sz="2000" dirty="0" err="1" smtClean="0"/>
              <a:t>ClassNotFoundException</a:t>
            </a:r>
            <a:r>
              <a:rPr lang="es-MX" sz="2000" dirty="0" smtClean="0"/>
              <a:t> e){</a:t>
            </a:r>
          </a:p>
          <a:p>
            <a:pPr>
              <a:buNone/>
            </a:pPr>
            <a:r>
              <a:rPr lang="es-MX" sz="2000" dirty="0" smtClean="0"/>
              <a:t>         </a:t>
            </a:r>
            <a:r>
              <a:rPr lang="es-MX" sz="2000" dirty="0" err="1" smtClean="0"/>
              <a:t>e.printStackTrace</a:t>
            </a:r>
            <a:r>
              <a:rPr lang="es-MX" sz="2000" dirty="0" smtClean="0"/>
              <a:t>();</a:t>
            </a:r>
          </a:p>
          <a:p>
            <a:pPr>
              <a:buNone/>
            </a:pPr>
            <a:r>
              <a:rPr lang="es-MX" sz="2000" dirty="0" smtClean="0"/>
              <a:t>      }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>
                <a:solidFill>
                  <a:schemeClr val="bg1"/>
                </a:solidFill>
              </a:rPr>
              <a:pPr/>
              <a:t>8</a:t>
            </a:fld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Mauricio Gerardo Lazcano Origel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Ejemplo (Socket)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>
            <a:noAutofit/>
          </a:bodyPr>
          <a:lstStyle/>
          <a:p>
            <a:pPr>
              <a:buNone/>
            </a:pPr>
            <a:r>
              <a:rPr lang="es-MX" sz="2000" dirty="0" smtClean="0"/>
              <a:t>	</a:t>
            </a:r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</a:rPr>
              <a:t>Socket</a:t>
            </a:r>
            <a:r>
              <a:rPr lang="es-MX" sz="2400" dirty="0" smtClean="0"/>
              <a:t> socket = </a:t>
            </a:r>
            <a:r>
              <a:rPr lang="es-MX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</a:t>
            </a:r>
            <a:r>
              <a:rPr lang="es-MX" sz="2400" dirty="0" smtClean="0"/>
              <a:t> </a:t>
            </a:r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</a:rPr>
              <a:t>Socket</a:t>
            </a:r>
            <a:r>
              <a:rPr lang="es-MX" sz="2400" dirty="0" smtClean="0"/>
              <a:t>(</a:t>
            </a:r>
            <a:r>
              <a:rPr lang="es-MX" sz="2400" dirty="0" err="1" smtClean="0"/>
              <a:t>direccion</a:t>
            </a:r>
            <a:r>
              <a:rPr lang="es-MX" sz="2400" dirty="0" smtClean="0"/>
              <a:t>, puerto);</a:t>
            </a:r>
          </a:p>
          <a:p>
            <a:pPr>
              <a:buNone/>
            </a:pPr>
            <a:r>
              <a:rPr lang="es-MX" sz="2400" dirty="0" smtClean="0"/>
              <a:t>	</a:t>
            </a:r>
            <a:r>
              <a:rPr lang="es-MX" sz="2400" dirty="0" err="1" smtClean="0">
                <a:solidFill>
                  <a:schemeClr val="accent2">
                    <a:lumMod val="75000"/>
                  </a:schemeClr>
                </a:solidFill>
              </a:rPr>
              <a:t>OutputStream</a:t>
            </a:r>
            <a:r>
              <a:rPr lang="es-MX" sz="2400" dirty="0" smtClean="0"/>
              <a:t> os = </a:t>
            </a:r>
            <a:r>
              <a:rPr lang="es-MX" sz="2400" dirty="0" err="1" smtClean="0"/>
              <a:t>socket.getOutputStream</a:t>
            </a:r>
            <a:r>
              <a:rPr lang="es-MX" sz="2400" dirty="0" smtClean="0"/>
              <a:t>();</a:t>
            </a:r>
          </a:p>
          <a:p>
            <a:pPr>
              <a:buNone/>
            </a:pPr>
            <a:r>
              <a:rPr lang="es-MX" sz="2400" dirty="0" smtClean="0"/>
              <a:t>	</a:t>
            </a:r>
            <a:r>
              <a:rPr lang="es-MX" sz="2400" dirty="0" err="1" smtClean="0">
                <a:solidFill>
                  <a:schemeClr val="accent2">
                    <a:lumMod val="75000"/>
                  </a:schemeClr>
                </a:solidFill>
              </a:rPr>
              <a:t>InputStream</a:t>
            </a:r>
            <a:r>
              <a:rPr lang="es-MX" sz="2400" dirty="0" smtClean="0"/>
              <a:t> </a:t>
            </a:r>
            <a:r>
              <a:rPr lang="es-MX" sz="2400" dirty="0" err="1" smtClean="0"/>
              <a:t>is</a:t>
            </a:r>
            <a:r>
              <a:rPr lang="es-MX" sz="2400" dirty="0" smtClean="0"/>
              <a:t> = </a:t>
            </a:r>
            <a:r>
              <a:rPr lang="es-MX" sz="2400" dirty="0" err="1" smtClean="0"/>
              <a:t>socket.getInputStream</a:t>
            </a:r>
            <a:r>
              <a:rPr lang="es-MX" sz="2400" dirty="0" smtClean="0"/>
              <a:t>();</a:t>
            </a:r>
          </a:p>
          <a:p>
            <a:pPr>
              <a:buNone/>
            </a:pPr>
            <a:r>
              <a:rPr lang="es-MX" sz="2400" dirty="0" smtClean="0"/>
              <a:t>	</a:t>
            </a:r>
            <a:r>
              <a:rPr lang="es-MX" sz="2400" dirty="0" err="1" smtClean="0">
                <a:solidFill>
                  <a:schemeClr val="accent2">
                    <a:lumMod val="75000"/>
                  </a:schemeClr>
                </a:solidFill>
              </a:rPr>
              <a:t>ObjectOutputStream</a:t>
            </a:r>
            <a:r>
              <a:rPr lang="es-MX" sz="2400" dirty="0" smtClean="0"/>
              <a:t> </a:t>
            </a:r>
            <a:r>
              <a:rPr lang="es-MX" sz="2400" dirty="0" err="1" smtClean="0"/>
              <a:t>out</a:t>
            </a:r>
            <a:r>
              <a:rPr lang="es-MX" sz="2400" dirty="0" smtClean="0"/>
              <a:t> = </a:t>
            </a:r>
            <a:r>
              <a:rPr lang="es-MX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</a:t>
            </a:r>
            <a:r>
              <a:rPr lang="es-MX" sz="2400" dirty="0" smtClean="0"/>
              <a:t> </a:t>
            </a:r>
            <a:r>
              <a:rPr lang="es-MX" sz="2400" dirty="0" err="1" smtClean="0">
                <a:solidFill>
                  <a:schemeClr val="accent2">
                    <a:lumMod val="75000"/>
                  </a:schemeClr>
                </a:solidFill>
              </a:rPr>
              <a:t>ObjectOutputStream</a:t>
            </a:r>
            <a:r>
              <a:rPr lang="es-MX" sz="2400" dirty="0" smtClean="0"/>
              <a:t>(os);</a:t>
            </a:r>
          </a:p>
          <a:p>
            <a:pPr>
              <a:buNone/>
            </a:pPr>
            <a:r>
              <a:rPr lang="es-MX" sz="2400" dirty="0" smtClean="0"/>
              <a:t>	</a:t>
            </a:r>
            <a:r>
              <a:rPr lang="es-MX" sz="2400" dirty="0" err="1" smtClean="0">
                <a:solidFill>
                  <a:schemeClr val="accent2">
                    <a:lumMod val="75000"/>
                  </a:schemeClr>
                </a:solidFill>
              </a:rPr>
              <a:t>ObjectInputStream</a:t>
            </a:r>
            <a:r>
              <a:rPr lang="es-MX" sz="2400" dirty="0" smtClean="0"/>
              <a:t> in = </a:t>
            </a:r>
            <a:r>
              <a:rPr lang="es-MX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</a:t>
            </a:r>
            <a:r>
              <a:rPr lang="es-MX" sz="2400" dirty="0" smtClean="0"/>
              <a:t> </a:t>
            </a:r>
            <a:r>
              <a:rPr lang="es-MX" sz="2400" dirty="0" err="1" smtClean="0">
                <a:solidFill>
                  <a:schemeClr val="accent2">
                    <a:lumMod val="75000"/>
                  </a:schemeClr>
                </a:solidFill>
              </a:rPr>
              <a:t>ObjectInputStream</a:t>
            </a:r>
            <a:r>
              <a:rPr lang="es-MX" sz="2400" dirty="0" smtClean="0"/>
              <a:t>(</a:t>
            </a:r>
            <a:r>
              <a:rPr lang="es-MX" sz="2400" dirty="0" err="1" smtClean="0"/>
              <a:t>is</a:t>
            </a:r>
            <a:r>
              <a:rPr lang="es-MX" sz="2400" dirty="0" smtClean="0"/>
              <a:t>);</a:t>
            </a:r>
          </a:p>
          <a:p>
            <a:pPr>
              <a:buNone/>
            </a:pPr>
            <a:r>
              <a:rPr lang="es-MX" sz="2400" dirty="0" smtClean="0"/>
              <a:t>	</a:t>
            </a:r>
            <a:r>
              <a:rPr lang="es-MX" sz="2400" dirty="0" err="1" smtClean="0">
                <a:solidFill>
                  <a:schemeClr val="accent2">
                    <a:lumMod val="75000"/>
                  </a:schemeClr>
                </a:solidFill>
              </a:rPr>
              <a:t>PeticionSerializable</a:t>
            </a:r>
            <a:r>
              <a:rPr lang="es-MX" sz="2400" dirty="0" smtClean="0"/>
              <a:t> </a:t>
            </a:r>
            <a:r>
              <a:rPr lang="es-MX" sz="2400" dirty="0" err="1" smtClean="0"/>
              <a:t>ps</a:t>
            </a:r>
            <a:r>
              <a:rPr lang="es-MX" sz="2400" dirty="0" smtClean="0"/>
              <a:t> = </a:t>
            </a:r>
            <a:r>
              <a:rPr lang="es-MX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</a:t>
            </a:r>
            <a:r>
              <a:rPr lang="es-MX" sz="2400" dirty="0" smtClean="0"/>
              <a:t> </a:t>
            </a:r>
            <a:r>
              <a:rPr lang="es-MX" sz="2400" dirty="0" err="1" smtClean="0">
                <a:solidFill>
                  <a:schemeClr val="accent2">
                    <a:lumMod val="75000"/>
                  </a:schemeClr>
                </a:solidFill>
              </a:rPr>
              <a:t>PeticionSerializable</a:t>
            </a:r>
            <a:r>
              <a:rPr lang="es-MX" sz="2400" dirty="0" smtClean="0"/>
              <a:t>();</a:t>
            </a:r>
          </a:p>
          <a:p>
            <a:pPr>
              <a:buNone/>
            </a:pPr>
            <a:r>
              <a:rPr lang="es-MX" sz="2400" dirty="0" smtClean="0"/>
              <a:t>	</a:t>
            </a:r>
            <a:r>
              <a:rPr lang="es-MX" sz="2400" dirty="0" err="1" smtClean="0">
                <a:solidFill>
                  <a:schemeClr val="accent2">
                    <a:lumMod val="75000"/>
                  </a:schemeClr>
                </a:solidFill>
              </a:rPr>
              <a:t>RespuestaSerializable</a:t>
            </a:r>
            <a:r>
              <a:rPr lang="es-MX" sz="2400" dirty="0" smtClean="0"/>
              <a:t> </a:t>
            </a:r>
            <a:r>
              <a:rPr lang="es-MX" sz="2400" dirty="0" err="1" smtClean="0"/>
              <a:t>rs</a:t>
            </a:r>
            <a:r>
              <a:rPr lang="es-MX" sz="2400" dirty="0" smtClean="0"/>
              <a:t> = </a:t>
            </a:r>
            <a:r>
              <a:rPr lang="es-MX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</a:t>
            </a:r>
            <a:r>
              <a:rPr lang="es-MX" sz="2400" dirty="0" smtClean="0"/>
              <a:t> </a:t>
            </a:r>
            <a:r>
              <a:rPr lang="es-MX" sz="2400" dirty="0" err="1" smtClean="0">
                <a:solidFill>
                  <a:schemeClr val="accent2">
                    <a:lumMod val="75000"/>
                  </a:schemeClr>
                </a:solidFill>
              </a:rPr>
              <a:t>RespuestaSerializable</a:t>
            </a:r>
            <a:r>
              <a:rPr lang="es-MX" sz="2400" dirty="0" smtClean="0"/>
              <a:t>();</a:t>
            </a:r>
          </a:p>
          <a:p>
            <a:pPr>
              <a:buNone/>
            </a:pPr>
            <a:r>
              <a:rPr lang="es-MX" sz="2400" dirty="0" smtClean="0">
                <a:solidFill>
                  <a:schemeClr val="accent3">
                    <a:lumMod val="75000"/>
                  </a:schemeClr>
                </a:solidFill>
              </a:rPr>
              <a:t>// Escribir una petición en el socket</a:t>
            </a:r>
          </a:p>
          <a:p>
            <a:pPr>
              <a:buNone/>
            </a:pPr>
            <a:r>
              <a:rPr lang="es-MX" sz="2400" dirty="0" smtClean="0"/>
              <a:t>	</a:t>
            </a:r>
            <a:r>
              <a:rPr lang="es-MX" sz="2400" dirty="0" err="1" smtClean="0"/>
              <a:t>out.writeObject</a:t>
            </a:r>
            <a:r>
              <a:rPr lang="es-MX" sz="2400" dirty="0" smtClean="0"/>
              <a:t>(</a:t>
            </a:r>
            <a:r>
              <a:rPr lang="es-MX" sz="2400" dirty="0" err="1" smtClean="0"/>
              <a:t>ps</a:t>
            </a:r>
            <a:r>
              <a:rPr lang="es-MX" sz="2400" dirty="0" smtClean="0"/>
              <a:t>);</a:t>
            </a:r>
          </a:p>
          <a:p>
            <a:pPr>
              <a:buNone/>
            </a:pPr>
            <a:r>
              <a:rPr lang="es-MX" sz="2400" dirty="0" smtClean="0">
                <a:solidFill>
                  <a:schemeClr val="accent3">
                    <a:lumMod val="75000"/>
                  </a:schemeClr>
                </a:solidFill>
              </a:rPr>
              <a:t>// Recibir del socket la respuesta</a:t>
            </a:r>
          </a:p>
          <a:p>
            <a:pPr>
              <a:buNone/>
            </a:pPr>
            <a:r>
              <a:rPr lang="es-MX" sz="2400" dirty="0" smtClean="0"/>
              <a:t>	</a:t>
            </a:r>
            <a:r>
              <a:rPr lang="es-MX" sz="2400" dirty="0" err="1" smtClean="0"/>
              <a:t>rs</a:t>
            </a:r>
            <a:r>
              <a:rPr lang="es-MX" sz="2400" dirty="0" smtClean="0"/>
              <a:t> = (</a:t>
            </a:r>
            <a:r>
              <a:rPr lang="es-MX" sz="2400" dirty="0" err="1" smtClean="0">
                <a:solidFill>
                  <a:schemeClr val="accent2">
                    <a:lumMod val="75000"/>
                  </a:schemeClr>
                </a:solidFill>
              </a:rPr>
              <a:t>RespuestaSerializable</a:t>
            </a:r>
            <a:r>
              <a:rPr lang="es-MX" sz="2400" dirty="0" smtClean="0"/>
              <a:t>)</a:t>
            </a:r>
            <a:r>
              <a:rPr lang="es-MX" sz="2400" dirty="0" err="1" smtClean="0"/>
              <a:t>in.readObject</a:t>
            </a:r>
            <a:r>
              <a:rPr lang="es-MX" sz="2400" dirty="0" smtClean="0"/>
              <a:t>();</a:t>
            </a:r>
          </a:p>
          <a:p>
            <a:pPr>
              <a:buNone/>
            </a:pPr>
            <a:endParaRPr lang="es-MX" sz="2000" dirty="0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2187-5540-4FB0-A66C-881BD425117D}" type="slidenum">
              <a:rPr lang="es-MX" smtClean="0">
                <a:solidFill>
                  <a:schemeClr val="bg1"/>
                </a:solidFill>
              </a:rPr>
              <a:pPr/>
              <a:t>9</a:t>
            </a:fld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Mauricio Gerardo Lazcano Origel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184</Words>
  <Application>Microsoft Office PowerPoint</Application>
  <PresentationFormat>Presentación en pantalla (4:3)</PresentationFormat>
  <Paragraphs>105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¿Qué es “Serializable”?</vt:lpstr>
      <vt:lpstr>Diapositiva 3</vt:lpstr>
      <vt:lpstr>¿Cómo se utiliza?</vt:lpstr>
      <vt:lpstr>Ejemplo</vt:lpstr>
      <vt:lpstr>Ejemplo</vt:lpstr>
      <vt:lpstr>Ejemplo (Output)</vt:lpstr>
      <vt:lpstr>Ejemplo (Input)</vt:lpstr>
      <vt:lpstr>Ejemplo (Socket)</vt:lpstr>
      <vt:lpstr>Bibliografía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Serializable</dc:title>
  <dc:creator>Panquesito</dc:creator>
  <cp:lastModifiedBy>Panquesito</cp:lastModifiedBy>
  <cp:revision>32</cp:revision>
  <dcterms:created xsi:type="dcterms:W3CDTF">2014-08-22T16:51:24Z</dcterms:created>
  <dcterms:modified xsi:type="dcterms:W3CDTF">2014-08-23T02:30:11Z</dcterms:modified>
</cp:coreProperties>
</file>